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3.xml" ContentType="application/vnd.openxmlformats-officedocument.presentationml.tags+xml"/>
  <Override PartName="/ppt/notesSlides/notesSlide5.xml" ContentType="application/vnd.openxmlformats-officedocument.presentationml.notesSlide+xml"/>
  <Override PartName="/ppt/tags/tag4.xml" ContentType="application/vnd.openxmlformats-officedocument.presentationml.tags+xml"/>
  <Override PartName="/ppt/notesSlides/notesSlide6.xml" ContentType="application/vnd.openxmlformats-officedocument.presentationml.notesSlide+xml"/>
  <Override PartName="/ppt/tags/tag5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6.xml" ContentType="application/vnd.openxmlformats-officedocument.presentationml.tag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618" r:id="rId2"/>
    <p:sldId id="358" r:id="rId3"/>
    <p:sldId id="610" r:id="rId4"/>
    <p:sldId id="620" r:id="rId5"/>
    <p:sldId id="310" r:id="rId6"/>
    <p:sldId id="611" r:id="rId7"/>
    <p:sldId id="307" r:id="rId8"/>
    <p:sldId id="619" r:id="rId9"/>
    <p:sldId id="423" r:id="rId10"/>
    <p:sldId id="424" r:id="rId11"/>
    <p:sldId id="621" r:id="rId12"/>
    <p:sldId id="461" r:id="rId13"/>
    <p:sldId id="498" r:id="rId14"/>
    <p:sldId id="462" r:id="rId15"/>
    <p:sldId id="622" r:id="rId16"/>
  </p:sldIdLst>
  <p:sldSz cx="12192000" cy="6858000"/>
  <p:notesSz cx="7077075" cy="936942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7" autoAdjust="0"/>
    <p:restoredTop sz="81811" autoAdjust="0"/>
  </p:normalViewPr>
  <p:slideViewPr>
    <p:cSldViewPr snapToGrid="0">
      <p:cViewPr varScale="1">
        <p:scale>
          <a:sx n="53" d="100"/>
          <a:sy n="53" d="100"/>
        </p:scale>
        <p:origin x="1114" y="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66733" cy="470098"/>
          </a:xfrm>
          <a:prstGeom prst="rect">
            <a:avLst/>
          </a:prstGeom>
        </p:spPr>
        <p:txBody>
          <a:bodyPr vert="horz" lIns="93973" tIns="46986" rIns="93973" bIns="46986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08705" y="0"/>
            <a:ext cx="3066733" cy="470098"/>
          </a:xfrm>
          <a:prstGeom prst="rect">
            <a:avLst/>
          </a:prstGeom>
        </p:spPr>
        <p:txBody>
          <a:bodyPr vert="horz" lIns="93973" tIns="46986" rIns="93973" bIns="46986" rtlCol="0"/>
          <a:lstStyle>
            <a:lvl1pPr algn="r">
              <a:defRPr sz="1200"/>
            </a:lvl1pPr>
          </a:lstStyle>
          <a:p>
            <a:fld id="{29E39882-8752-4C60-9320-230D631D29E2}" type="datetimeFigureOut">
              <a:rPr lang="en-US" smtClean="0"/>
              <a:t>3/25/2020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27075" y="1171575"/>
            <a:ext cx="5622925" cy="31623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973" tIns="46986" rIns="93973" bIns="46986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7708" y="4509036"/>
            <a:ext cx="5661660" cy="3689211"/>
          </a:xfrm>
          <a:prstGeom prst="rect">
            <a:avLst/>
          </a:prstGeom>
        </p:spPr>
        <p:txBody>
          <a:bodyPr vert="horz" lIns="93973" tIns="46986" rIns="93973" bIns="46986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99328"/>
            <a:ext cx="3066733" cy="470097"/>
          </a:xfrm>
          <a:prstGeom prst="rect">
            <a:avLst/>
          </a:prstGeom>
        </p:spPr>
        <p:txBody>
          <a:bodyPr vert="horz" lIns="93973" tIns="46986" rIns="93973" bIns="46986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08705" y="8899328"/>
            <a:ext cx="3066733" cy="470097"/>
          </a:xfrm>
          <a:prstGeom prst="rect">
            <a:avLst/>
          </a:prstGeom>
        </p:spPr>
        <p:txBody>
          <a:bodyPr vert="horz" lIns="93973" tIns="46986" rIns="93973" bIns="46986" rtlCol="0" anchor="b"/>
          <a:lstStyle>
            <a:lvl1pPr algn="r">
              <a:defRPr sz="1200"/>
            </a:lvl1pPr>
          </a:lstStyle>
          <a:p>
            <a:fld id="{21DBF3F9-3F88-4240-99A2-5417F190F8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5906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enovo.com/us/en/laptops/ideapad/ideapad-flex-series/Lenovo-IdeaPad-FLEX-15IWL/p/88IP8FX1272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lawblog.legalmatch.com/2019/12/18/can-you-be-forced-to-disclose-your-computer-password-to-the-police/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pngimage.net/samsung-cell-phone-png/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ritannica.com/topic/newspaper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myentertainmentworld.ca/2017/05/network-preview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Internet_Service_Providers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en.wikipedia.org/wiki/Net_neutrality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Internet_Service_Providers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en.wikipedia.org/wiki/Net_neutrality" TargetMode="Externa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Testing notes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DBF3F9-3F88-4240-99A2-5417F190F8F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4586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898" name="Slide Image Placeholder 1">
            <a:extLst>
              <a:ext uri="{FF2B5EF4-FFF2-40B4-BE49-F238E27FC236}">
                <a16:creationId xmlns:a16="http://schemas.microsoft.com/office/drawing/2014/main" id="{68E479F9-FA5C-4962-B435-6A0E747ECB9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6899" name="Notes Placeholder 2">
            <a:extLst>
              <a:ext uri="{FF2B5EF4-FFF2-40B4-BE49-F238E27FC236}">
                <a16:creationId xmlns:a16="http://schemas.microsoft.com/office/drawing/2014/main" id="{AE1B2E5A-E0C6-49EB-A810-41E787CF720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dirty="0">
                <a:hlinkClick r:id="rId3"/>
              </a:rPr>
              <a:t>https://www.lenovo.com/us/en/laptops/ideapad/ideapad-flex-series/Lenovo-IdeaPad-FLEX-15IWL/p/88IP8FX1272</a:t>
            </a:r>
            <a:endParaRPr lang="en-US" altLang="en-US" dirty="0">
              <a:latin typeface="Arial" panose="020B0604020202020204" pitchFamily="34" charset="0"/>
            </a:endParaRPr>
          </a:p>
        </p:txBody>
      </p:sp>
      <p:sp>
        <p:nvSpPr>
          <p:cNvPr id="336900" name="Slide Number Placeholder 3">
            <a:extLst>
              <a:ext uri="{FF2B5EF4-FFF2-40B4-BE49-F238E27FC236}">
                <a16:creationId xmlns:a16="http://schemas.microsoft.com/office/drawing/2014/main" id="{7AA2C5C3-229E-420A-A5F1-7C9D5D00E6B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63530" indent="-29366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74661" indent="-234932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44526" indent="-234932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114390" indent="-234932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84254" indent="-23493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054119" indent="-23493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523983" indent="-23493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993848" indent="-23493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68B0A121-FF18-49EC-A3E1-4CE3826DE7E9}" type="slidenum">
              <a:rPr lang="en-US" altLang="en-US"/>
              <a:pPr>
                <a:spcBef>
                  <a:spcPct val="0"/>
                </a:spcBef>
              </a:pPr>
              <a:t>11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656091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898" name="Slide Image Placeholder 1">
            <a:extLst>
              <a:ext uri="{FF2B5EF4-FFF2-40B4-BE49-F238E27FC236}">
                <a16:creationId xmlns:a16="http://schemas.microsoft.com/office/drawing/2014/main" id="{68E479F9-FA5C-4962-B435-6A0E747ECB9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6899" name="Notes Placeholder 2">
            <a:extLst>
              <a:ext uri="{FF2B5EF4-FFF2-40B4-BE49-F238E27FC236}">
                <a16:creationId xmlns:a16="http://schemas.microsoft.com/office/drawing/2014/main" id="{AE1B2E5A-E0C6-49EB-A810-41E787CF720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altLang="en-US" dirty="0">
                <a:latin typeface="Arial" panose="020B0604020202020204" pitchFamily="34" charset="0"/>
              </a:rPr>
              <a:t>http://www.wired.com/threatlevel/2012/01/judge-orders-laptop-decryption/  </a:t>
            </a:r>
          </a:p>
          <a:p>
            <a:r>
              <a:rPr lang="en-US" altLang="en-US" dirty="0">
                <a:latin typeface="Arial" panose="020B0604020202020204" pitchFamily="34" charset="0"/>
              </a:rPr>
              <a:t>In Feb, 2012, the 10th U.S. Circuit Court of Appeals, upheld the January decision that a woman accused of mortgage fraud must decrypt her laptop.</a:t>
            </a:r>
          </a:p>
          <a:p>
            <a:endParaRPr lang="en-US" altLang="en-US" dirty="0">
              <a:latin typeface="Arial" panose="020B0604020202020204" pitchFamily="34" charset="0"/>
            </a:endParaRPr>
          </a:p>
        </p:txBody>
      </p:sp>
      <p:sp>
        <p:nvSpPr>
          <p:cNvPr id="336900" name="Slide Number Placeholder 3">
            <a:extLst>
              <a:ext uri="{FF2B5EF4-FFF2-40B4-BE49-F238E27FC236}">
                <a16:creationId xmlns:a16="http://schemas.microsoft.com/office/drawing/2014/main" id="{7AA2C5C3-229E-420A-A5F1-7C9D5D00E6B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63530" indent="-29366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74661" indent="-234932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44526" indent="-234932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114390" indent="-234932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84254" indent="-23493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054119" indent="-23493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523983" indent="-23493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993848" indent="-23493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68B0A121-FF18-49EC-A3E1-4CE3826DE7E9}" type="slidenum">
              <a:rPr lang="en-US" altLang="en-US"/>
              <a:pPr>
                <a:spcBef>
                  <a:spcPct val="0"/>
                </a:spcBef>
              </a:pPr>
              <a:t>12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946" name="Slide Image Placeholder 1">
            <a:extLst>
              <a:ext uri="{FF2B5EF4-FFF2-40B4-BE49-F238E27FC236}">
                <a16:creationId xmlns:a16="http://schemas.microsoft.com/office/drawing/2014/main" id="{7E0DFE6C-5F2B-4A2F-AAF5-B7DFC4F6878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8947" name="Notes Placeholder 2">
            <a:extLst>
              <a:ext uri="{FF2B5EF4-FFF2-40B4-BE49-F238E27FC236}">
                <a16:creationId xmlns:a16="http://schemas.microsoft.com/office/drawing/2014/main" id="{CFF7BD1E-A5D7-451A-8B5D-94D216BCBF2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dirty="0">
                <a:hlinkClick r:id="rId3"/>
              </a:rPr>
              <a:t>https://lawblog.legalmatch.com/2019/12/18/can-you-be-forced-to-disclose-your-computer-password-to-the-police/</a:t>
            </a:r>
            <a:endParaRPr lang="en-US" dirty="0"/>
          </a:p>
          <a:p>
            <a:r>
              <a:rPr lang="en-US" altLang="en-US" dirty="0">
                <a:latin typeface="Arial" panose="020B0604020202020204" pitchFamily="34" charset="0"/>
              </a:rPr>
              <a:t>http://www.wired.com/threatlevel/2012/01/judge-orders-laptop-decryption/  </a:t>
            </a:r>
          </a:p>
          <a:p>
            <a:r>
              <a:rPr lang="en-US" altLang="en-US" dirty="0">
                <a:latin typeface="Arial" panose="020B0604020202020204" pitchFamily="34" charset="0"/>
              </a:rPr>
              <a:t>http://www.wired.com/threatlevel/2012/02/laptop-decryption-unconstitutional/</a:t>
            </a:r>
          </a:p>
          <a:p>
            <a:r>
              <a:rPr lang="en-US" altLang="en-US" dirty="0">
                <a:latin typeface="Arial" panose="020B0604020202020204" pitchFamily="34" charset="0"/>
              </a:rPr>
              <a:t>Disk image: http://www.zdnet.com/blog/doc/what-about-the-hard-drive-in-your-printer/1551 </a:t>
            </a:r>
          </a:p>
          <a:p>
            <a:r>
              <a:rPr lang="en-US" altLang="en-US" dirty="0">
                <a:latin typeface="Arial" panose="020B0604020202020204" pitchFamily="34" charset="0"/>
              </a:rPr>
              <a:t>Picture to illustrate “back and forth”: http://www.acclaimclipart.com/free_clipart_images/boys_throwing_a_ball_back_and_forth_0515-1001-0204-0410.html </a:t>
            </a:r>
          </a:p>
          <a:p>
            <a:endParaRPr lang="en-US" altLang="en-US" dirty="0">
              <a:latin typeface="Arial" panose="020B0604020202020204" pitchFamily="34" charset="0"/>
            </a:endParaRPr>
          </a:p>
          <a:p>
            <a:endParaRPr lang="en-US" altLang="en-US" dirty="0">
              <a:latin typeface="Arial" panose="020B0604020202020204" pitchFamily="34" charset="0"/>
            </a:endParaRPr>
          </a:p>
        </p:txBody>
      </p:sp>
      <p:sp>
        <p:nvSpPr>
          <p:cNvPr id="338948" name="Slide Number Placeholder 3">
            <a:extLst>
              <a:ext uri="{FF2B5EF4-FFF2-40B4-BE49-F238E27FC236}">
                <a16:creationId xmlns:a16="http://schemas.microsoft.com/office/drawing/2014/main" id="{D390ED5D-0D53-4887-98D5-DF6A899540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63530" indent="-29366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74661" indent="-234932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44526" indent="-234932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114390" indent="-234932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84254" indent="-23493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054119" indent="-23493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523983" indent="-23493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993848" indent="-23493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C9EB728A-3CD5-4317-8FDC-F85E2CC5DAB8}" type="slidenum">
              <a:rPr lang="en-US" altLang="en-US"/>
              <a:pPr>
                <a:spcBef>
                  <a:spcPct val="0"/>
                </a:spcBef>
              </a:pPr>
              <a:t>13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63530" indent="-29366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74661" indent="-234932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44526" indent="-234932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114390" indent="-234932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84254" indent="-23493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3054119" indent="-23493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523983" indent="-23493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993848" indent="-23493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469864" eaLnBrk="1" hangingPunct="1">
              <a:spcBef>
                <a:spcPct val="0"/>
              </a:spcBef>
              <a:defRPr/>
            </a:pPr>
            <a:fld id="{C6FDAEB2-6006-40AF-B31B-65B45E3942CC}" type="slidenum">
              <a:rPr lang="en-US" altLang="en-US">
                <a:solidFill>
                  <a:prstClr val="black"/>
                </a:solidFill>
              </a:rPr>
              <a:pPr defTabSz="469864" eaLnBrk="1" hangingPunct="1">
                <a:spcBef>
                  <a:spcPct val="0"/>
                </a:spcBef>
                <a:defRPr/>
              </a:pPr>
              <a:t>14</a:t>
            </a:fld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168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896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altLang="en-US" dirty="0"/>
              <a:t>Note: conceptual muddle: what is cell location data (is it the same as cell call content data)?	</a:t>
            </a:r>
          </a:p>
          <a:p>
            <a:pPr eaLnBrk="1" hangingPunct="1"/>
            <a:r>
              <a:rPr lang="en-US" altLang="en-US" dirty="0"/>
              <a:t>Policy vacuum: Can the police get it without a warrant?    </a:t>
            </a:r>
          </a:p>
          <a:p>
            <a:pPr eaLnBrk="1" hangingPunct="1"/>
            <a:r>
              <a:rPr lang="en-US">
                <a:hlinkClick r:id="rId3"/>
              </a:rPr>
              <a:t>https://pngimage.net/samsung-cell-phone-png/</a:t>
            </a:r>
            <a:endParaRPr lang="en-US" altLang="en-US" dirty="0"/>
          </a:p>
          <a:p>
            <a:pPr eaLnBrk="1" hangingPunct="1"/>
            <a:r>
              <a:rPr lang="en-US" altLang="en-US" dirty="0"/>
              <a:t>https://www.supremecourt.gov/about/images/CourtBuilding.jpg </a:t>
            </a:r>
          </a:p>
        </p:txBody>
      </p:sp>
    </p:spTree>
    <p:extLst>
      <p:ext uri="{BB962C8B-B14F-4D97-AF65-F5344CB8AC3E}">
        <p14:creationId xmlns:p14="http://schemas.microsoft.com/office/powerpoint/2010/main" val="6968015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63530" indent="-29366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74661" indent="-234932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44526" indent="-234932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114390" indent="-234932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84254" indent="-23493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3054119" indent="-23493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523983" indent="-23493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993848" indent="-23493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469864" eaLnBrk="1" hangingPunct="1">
              <a:spcBef>
                <a:spcPct val="0"/>
              </a:spcBef>
              <a:defRPr/>
            </a:pPr>
            <a:fld id="{C6FDAEB2-6006-40AF-B31B-65B45E3942CC}" type="slidenum">
              <a:rPr lang="en-US" altLang="en-US">
                <a:solidFill>
                  <a:prstClr val="black"/>
                </a:solidFill>
              </a:rPr>
              <a:pPr defTabSz="469864" eaLnBrk="1" hangingPunct="1">
                <a:spcBef>
                  <a:spcPct val="0"/>
                </a:spcBef>
                <a:defRPr/>
              </a:pPr>
              <a:t>15</a:t>
            </a:fld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168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896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2764735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63530" indent="-29366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74661" indent="-234932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44526" indent="-234932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114390" indent="-234932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84254" indent="-23493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054119" indent="-23493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523983" indent="-23493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993848" indent="-23493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469864">
              <a:spcBef>
                <a:spcPct val="0"/>
              </a:spcBef>
              <a:defRPr/>
            </a:pPr>
            <a:fld id="{5BF0CCA3-E388-45AB-A880-4B4056371759}" type="slidenum">
              <a:rPr lang="en-US" altLang="en-US">
                <a:solidFill>
                  <a:prstClr val="black"/>
                </a:solidFill>
              </a:rPr>
              <a:pPr defTabSz="469864">
                <a:spcBef>
                  <a:spcPct val="0"/>
                </a:spcBef>
                <a:defRPr/>
              </a:pPr>
              <a:t>2</a:t>
            </a:fld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583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altLang="en-US" dirty="0">
                <a:latin typeface="Arial" panose="020B0604020202020204" pitchFamily="34" charset="0"/>
              </a:rPr>
              <a:t>One problem with the law:  It isn’t always set up to deal with new technology.</a:t>
            </a:r>
          </a:p>
          <a:p>
            <a:pPr eaLnBrk="1" hangingPunct="1"/>
            <a:endParaRPr lang="en-US" altLang="en-US" dirty="0">
              <a:latin typeface="Arial" panose="020B0604020202020204" pitchFamily="34" charset="0"/>
            </a:endParaRPr>
          </a:p>
          <a:p>
            <a:pPr eaLnBrk="1" hangingPunct="1"/>
            <a:r>
              <a:rPr lang="en-US" altLang="en-US" dirty="0">
                <a:latin typeface="Arial" panose="020B0604020202020204" pitchFamily="34" charset="0"/>
              </a:rPr>
              <a:t>https://pixabay.com/p-159109/?no_redirect		EAR</a:t>
            </a:r>
          </a:p>
        </p:txBody>
      </p:sp>
    </p:spTree>
    <p:extLst>
      <p:ext uri="{BB962C8B-B14F-4D97-AF65-F5344CB8AC3E}">
        <p14:creationId xmlns:p14="http://schemas.microsoft.com/office/powerpoint/2010/main" val="10959090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Three examples.  Ask class what they have in common.  Then click on Common Carriers.  Ask them why we’re talking about this.  Then go on to next slide.</a:t>
            </a:r>
          </a:p>
          <a:p>
            <a:endParaRPr lang="en-US" dirty="0"/>
          </a:p>
          <a:p>
            <a:r>
              <a:rPr lang="en-US" dirty="0"/>
              <a:t>https://proudamericans.org/the-pony-express/</a:t>
            </a:r>
          </a:p>
          <a:p>
            <a:r>
              <a:rPr lang="en-US" dirty="0"/>
              <a:t>https://en.wikipedia.org/wiki/Royal_Scot_(train)#/media/File:Royal_Scot,_6137_Vesta_(CJ_Allen,_Steel_Highway,_1928).jpg</a:t>
            </a:r>
          </a:p>
          <a:p>
            <a:r>
              <a:rPr lang="en-US" dirty="0"/>
              <a:t>https://beatriceco.com/bti/porticus/bell/images/hires_1939_logo.gif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29B1E8A-AB7A-4221-8824-FBA98A09A435}" type="slidenum">
              <a:rPr lang="en-US" altLang="en-US" smtClean="0"/>
              <a:pPr>
                <a:defRPr/>
              </a:pPr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19224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https://www.britannica.com/topic/newspaper</a:t>
            </a:r>
            <a:endParaRPr lang="en-US" dirty="0"/>
          </a:p>
          <a:p>
            <a:r>
              <a:rPr lang="en-US" dirty="0">
                <a:hlinkClick r:id="rId4"/>
              </a:rPr>
              <a:t>https://www.myentertainmentworld.ca/2017/05/network-preview/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DBF3F9-3F88-4240-99A2-5417F190F8F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9290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7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39738" y="698500"/>
            <a:ext cx="6199187" cy="3486150"/>
          </a:xfrm>
          <a:ln/>
        </p:spPr>
      </p:sp>
      <p:sp>
        <p:nvSpPr>
          <p:cNvPr id="329731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altLang="en-US" dirty="0">
                <a:latin typeface="Arial" panose="020B0604020202020204" pitchFamily="34" charset="0"/>
              </a:rPr>
              <a:t>Policy implication: net neutrality.			EAR</a:t>
            </a:r>
          </a:p>
          <a:p>
            <a:r>
              <a:rPr lang="en-US" altLang="en-US" dirty="0">
                <a:latin typeface="Arial" panose="020B0604020202020204" pitchFamily="34" charset="0"/>
              </a:rPr>
              <a:t>Good history: https://medium.com/@TebbaVonMathenstien/network-neutrality-a-history-of-common-carrier-laws-1884-2018-2b592f22ed2e</a:t>
            </a:r>
          </a:p>
          <a:p>
            <a:r>
              <a:rPr lang="en-US" dirty="0"/>
              <a:t>The FCC classified </a:t>
            </a:r>
            <a:r>
              <a:rPr lang="en-US" dirty="0">
                <a:hlinkClick r:id="rId3" tooltip="Internet Service Providers"/>
              </a:rPr>
              <a:t>Internet Service Providers</a:t>
            </a:r>
            <a:r>
              <a:rPr lang="en-US" dirty="0"/>
              <a:t> as common carriers, effective June 12, 2015, for the purpose of enforcing </a:t>
            </a:r>
            <a:r>
              <a:rPr lang="en-US" u="sng" dirty="0">
                <a:hlinkClick r:id="rId4" tooltip="Net neutrality"/>
              </a:rPr>
              <a:t>net neutrality</a:t>
            </a:r>
            <a:endParaRPr lang="en-US" u="sng" dirty="0"/>
          </a:p>
          <a:p>
            <a:r>
              <a:rPr lang="en-US" u="sng" dirty="0"/>
              <a:t>(Wikipedia)  But this could always change.  And it did.</a:t>
            </a:r>
          </a:p>
          <a:p>
            <a:r>
              <a:rPr lang="en-US" altLang="en-US" dirty="0">
                <a:latin typeface="Arial" panose="020B0604020202020204" pitchFamily="34" charset="0"/>
              </a:rPr>
              <a:t>https://transition.fcc.gov/files/logos/fcc-seal_black-large.png  </a:t>
            </a:r>
          </a:p>
          <a:p>
            <a:r>
              <a:rPr lang="en-US" altLang="en-US" dirty="0">
                <a:latin typeface="Arial" panose="020B0604020202020204" pitchFamily="34" charset="0"/>
              </a:rPr>
              <a:t>http://www.bandwidthplace.com/comparing-different-types-of-internet-service-providers-article/ </a:t>
            </a:r>
          </a:p>
        </p:txBody>
      </p:sp>
      <p:sp>
        <p:nvSpPr>
          <p:cNvPr id="3297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63530" indent="-29366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74661" indent="-234932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44526" indent="-234932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114390" indent="-234932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84254" indent="-23493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054119" indent="-23493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523983" indent="-23493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993848" indent="-23493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05D67A94-3714-4574-8859-3C260011AD49}" type="slidenum">
              <a:rPr lang="en-US" altLang="en-US"/>
              <a:pPr>
                <a:spcBef>
                  <a:spcPct val="0"/>
                </a:spcBef>
              </a:pPr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185351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7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39738" y="698500"/>
            <a:ext cx="6199187" cy="3486150"/>
          </a:xfrm>
          <a:ln/>
        </p:spPr>
      </p:sp>
      <p:sp>
        <p:nvSpPr>
          <p:cNvPr id="329731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altLang="en-US" dirty="0">
                <a:latin typeface="Arial" panose="020B0604020202020204" pitchFamily="34" charset="0"/>
              </a:rPr>
              <a:t>Policy implication: net neutrality.			EAR</a:t>
            </a:r>
          </a:p>
          <a:p>
            <a:r>
              <a:rPr lang="en-US" altLang="en-US" dirty="0">
                <a:latin typeface="Arial" panose="020B0604020202020204" pitchFamily="34" charset="0"/>
              </a:rPr>
              <a:t>Early internet was by dialup, so no muddle.  But what about high speed broadband?</a:t>
            </a:r>
          </a:p>
          <a:p>
            <a:r>
              <a:rPr lang="en-US" altLang="en-US" dirty="0">
                <a:latin typeface="Arial" panose="020B0604020202020204" pitchFamily="34" charset="0"/>
              </a:rPr>
              <a:t>2002 decision made clear there would be little regulation.  Whenever the FCC tries to regulate, the telecoms sue.  So, after about 20 years, it still isn’t settled.  Key point:  we have existing law for regulating and not regulating.  We just need to decide which bucket this “new” technology belongs in.</a:t>
            </a:r>
          </a:p>
          <a:p>
            <a:r>
              <a:rPr lang="en-US" altLang="en-US" dirty="0">
                <a:latin typeface="Arial" panose="020B0604020202020204" pitchFamily="34" charset="0"/>
              </a:rPr>
              <a:t>Good history: https://medium.com/@TebbaVonMathenstien/network-neutrality-a-history-of-common-carrier-laws-1884-2018-2b592f22ed2e</a:t>
            </a:r>
          </a:p>
          <a:p>
            <a:r>
              <a:rPr lang="en-US" dirty="0"/>
              <a:t>The FCC classified </a:t>
            </a:r>
            <a:r>
              <a:rPr lang="en-US" dirty="0">
                <a:hlinkClick r:id="rId3" tooltip="Internet Service Providers"/>
              </a:rPr>
              <a:t>Internet Service Providers</a:t>
            </a:r>
            <a:r>
              <a:rPr lang="en-US" dirty="0"/>
              <a:t> as common carriers, effective June 12, 2015, for the purpose of enforcing </a:t>
            </a:r>
            <a:r>
              <a:rPr lang="en-US" u="sng" dirty="0">
                <a:hlinkClick r:id="rId4" tooltip="Net neutrality"/>
              </a:rPr>
              <a:t>net neutrality</a:t>
            </a:r>
            <a:endParaRPr lang="en-US" u="sng" dirty="0"/>
          </a:p>
          <a:p>
            <a:r>
              <a:rPr lang="en-US" u="sng" dirty="0"/>
              <a:t>(Wikipedia)  But this could always change.  And it did.</a:t>
            </a:r>
          </a:p>
          <a:p>
            <a:r>
              <a:rPr lang="en-US" altLang="en-US" dirty="0">
                <a:latin typeface="Arial" panose="020B0604020202020204" pitchFamily="34" charset="0"/>
              </a:rPr>
              <a:t>https://transition.fcc.gov/files/logos/fcc-seal_black-large.png  </a:t>
            </a:r>
          </a:p>
          <a:p>
            <a:r>
              <a:rPr lang="en-US" altLang="en-US" dirty="0">
                <a:latin typeface="Arial" panose="020B0604020202020204" pitchFamily="34" charset="0"/>
              </a:rPr>
              <a:t>http://www.bandwidthplace.com/comparing-different-types-of-internet-service-providers-article/ </a:t>
            </a:r>
          </a:p>
        </p:txBody>
      </p:sp>
      <p:sp>
        <p:nvSpPr>
          <p:cNvPr id="3297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63530" indent="-29366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74661" indent="-234932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44526" indent="-234932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114390" indent="-234932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84254" indent="-23493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054119" indent="-23493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523983" indent="-23493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993848" indent="-23493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05D67A94-3714-4574-8859-3C260011AD49}" type="slidenum">
              <a:rPr lang="en-US" altLang="en-US"/>
              <a:pPr>
                <a:spcBef>
                  <a:spcPct val="0"/>
                </a:spcBef>
              </a:pPr>
              <a:t>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315173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63530" indent="-29366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74661" indent="-234932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44526" indent="-234932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114390" indent="-234932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84254" indent="-23493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054119" indent="-23493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523983" indent="-23493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993848" indent="-23493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5BF0CCA3-E388-45AB-A880-4B4056371759}" type="slidenum">
              <a:rPr lang="en-US" altLang="en-US" smtClean="0"/>
              <a:pPr>
                <a:spcBef>
                  <a:spcPct val="0"/>
                </a:spcBef>
              </a:pPr>
              <a:t>7</a:t>
            </a:fld>
            <a:endParaRPr lang="en-US" altLang="en-US"/>
          </a:p>
        </p:txBody>
      </p:sp>
      <p:sp>
        <p:nvSpPr>
          <p:cNvPr id="583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altLang="en-US" dirty="0">
                <a:latin typeface="Arial" panose="020B0604020202020204" pitchFamily="34" charset="0"/>
              </a:rPr>
              <a:t>BTW:  History suggests that eventually we’ll converge on an answer.</a:t>
            </a:r>
          </a:p>
          <a:p>
            <a:pPr eaLnBrk="1" hangingPunct="1"/>
            <a:r>
              <a:rPr lang="en-US" altLang="en-US" dirty="0">
                <a:latin typeface="Arial" panose="020B0604020202020204" pitchFamily="34" charset="0"/>
              </a:rPr>
              <a:t>Answer:  Software can be copyrighted and patented.</a:t>
            </a:r>
          </a:p>
          <a:p>
            <a:pPr eaLnBrk="1" hangingPunct="1"/>
            <a:r>
              <a:rPr lang="en-US" altLang="en-US" dirty="0">
                <a:latin typeface="Arial" panose="020B0604020202020204" pitchFamily="34" charset="0"/>
              </a:rPr>
              <a:t>https://cdn.meritalk.com/wp-content/uploads/2016/10/code.jpg		EAR</a:t>
            </a:r>
          </a:p>
          <a:p>
            <a:pPr eaLnBrk="1" hangingPunct="1"/>
            <a:endParaRPr lang="en-US" altLang="en-US" dirty="0">
              <a:latin typeface="Arial" panose="020B0604020202020204" pitchFamily="34" charset="0"/>
            </a:endParaRPr>
          </a:p>
          <a:p>
            <a:pPr eaLnBrk="1" hangingPunct="1"/>
            <a:r>
              <a:rPr lang="en-US" altLang="en-US" dirty="0">
                <a:latin typeface="Arial" panose="020B0604020202020204" pitchFamily="34" charset="0"/>
              </a:rPr>
              <a:t>Other examples: Is email like a letter or a postcard? Are Google and Facebook websites or common carriers?  Is your phone location data (CSLI) like the content of your calls (protected) or is it something else?</a:t>
            </a:r>
          </a:p>
          <a:p>
            <a:pPr eaLnBrk="1" hangingPunct="1"/>
            <a:r>
              <a:rPr lang="en-US" altLang="en-US" dirty="0">
                <a:latin typeface="Arial" panose="020B0604020202020204" pitchFamily="34" charset="0"/>
              </a:rPr>
              <a:t>Are </a:t>
            </a:r>
            <a:r>
              <a:rPr lang="en-US" altLang="en-US" dirty="0" err="1">
                <a:latin typeface="Arial" panose="020B0604020202020204" pitchFamily="34" charset="0"/>
              </a:rPr>
              <a:t>ecigs</a:t>
            </a:r>
            <a:r>
              <a:rPr lang="en-US" altLang="en-US" dirty="0">
                <a:latin typeface="Arial" panose="020B0604020202020204" pitchFamily="34" charset="0"/>
              </a:rPr>
              <a:t> cigarettes, drug delivery vehicles or something else?</a:t>
            </a:r>
          </a:p>
          <a:p>
            <a:pPr eaLnBrk="1" hangingPunct="1"/>
            <a:r>
              <a:rPr lang="en-US" altLang="en-US" dirty="0">
                <a:latin typeface="Arial" panose="020B0604020202020204" pitchFamily="34" charset="0"/>
              </a:rPr>
              <a:t>Is your phone (or laptop) protected like the contents of your head?  But you incriminate yourself by surrendering your password?</a:t>
            </a:r>
          </a:p>
          <a:p>
            <a:pPr eaLnBrk="1" hangingPunct="1"/>
            <a:r>
              <a:rPr lang="en-US" altLang="en-US" dirty="0">
                <a:latin typeface="Arial" panose="020B0604020202020204" pitchFamily="34" charset="0"/>
              </a:rPr>
              <a:t>Do you have privacy rights to data that third party companies have about you?</a:t>
            </a:r>
          </a:p>
        </p:txBody>
      </p:sp>
    </p:spTree>
    <p:extLst>
      <p:ext uri="{BB962C8B-B14F-4D97-AF65-F5344CB8AC3E}">
        <p14:creationId xmlns:p14="http://schemas.microsoft.com/office/powerpoint/2010/main" val="39567947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1443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altLang="en-US" dirty="0">
                <a:latin typeface="Arial" panose="020B0604020202020204" pitchFamily="34" charset="0"/>
              </a:rPr>
              <a:t>Interesting because muddles don’t just happen with things that look like computers.</a:t>
            </a:r>
          </a:p>
          <a:p>
            <a:r>
              <a:rPr lang="en-US" altLang="en-US" dirty="0">
                <a:latin typeface="Arial" panose="020B0604020202020204" pitchFamily="34" charset="0"/>
              </a:rPr>
              <a:t>http://www.e-cigarettedirect.com/pages/How-E-Cigs-Work.html</a:t>
            </a:r>
          </a:p>
        </p:txBody>
      </p:sp>
      <p:sp>
        <p:nvSpPr>
          <p:cNvPr id="6144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63530" indent="-29366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74661" indent="-234932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44526" indent="-234932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114390" indent="-234932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84254" indent="-23493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054119" indent="-23493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523983" indent="-23493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993848" indent="-23493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D2C48AAA-D128-429F-8094-4ACD4815F6B9}" type="slidenum">
              <a:rPr lang="en-US" altLang="en-US" smtClean="0"/>
              <a:pPr>
                <a:spcBef>
                  <a:spcPct val="0"/>
                </a:spcBef>
              </a:pPr>
              <a:t>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7587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altLang="en-US" dirty="0">
                <a:latin typeface="Arial" panose="020B0604020202020204" pitchFamily="34" charset="0"/>
              </a:rPr>
              <a:t>2009: FDA bans import of unapproved drug delivery devices.  Company says no.  Then Family Smoking Prevention and Tobacco Control Act </a:t>
            </a:r>
            <a:r>
              <a:rPr lang="en-US" altLang="en-US" dirty="0" err="1">
                <a:latin typeface="Arial" panose="020B0604020202020204" pitchFamily="34" charset="0"/>
              </a:rPr>
              <a:t>passed.FDA</a:t>
            </a:r>
            <a:r>
              <a:rPr lang="en-US" altLang="en-US" dirty="0">
                <a:latin typeface="Arial" panose="020B0604020202020204" pitchFamily="34" charset="0"/>
              </a:rPr>
              <a:t> can regulate but not ban cigarettes.  So company argued these are cigarettes.  But now they want to be able to advertise.</a:t>
            </a:r>
          </a:p>
          <a:p>
            <a:r>
              <a:rPr lang="en-US" altLang="en-US" dirty="0">
                <a:latin typeface="Arial" panose="020B0604020202020204" pitchFamily="34" charset="0"/>
              </a:rPr>
              <a:t>http://www.nytimes.com/2013/10/27/business/the-e-cigarette-industry-waiting-to-exhale.html</a:t>
            </a:r>
          </a:p>
          <a:p>
            <a:r>
              <a:rPr lang="en-US" altLang="en-US" dirty="0">
                <a:latin typeface="Arial" panose="020B0604020202020204" pitchFamily="34" charset="0"/>
              </a:rPr>
              <a:t>Image:  http://silverlightchallenge.eu/e-cigs-better-regular-ones/ </a:t>
            </a:r>
          </a:p>
        </p:txBody>
      </p:sp>
      <p:sp>
        <p:nvSpPr>
          <p:cNvPr id="675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63530" indent="-293665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74661" indent="-234932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44526" indent="-234932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114390" indent="-234932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84254" indent="-23493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054119" indent="-23493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523983" indent="-23493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993848" indent="-23493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3DC96491-8A04-4251-9AA9-8320A4B31FDA}" type="slidenum">
              <a:rPr lang="en-US" altLang="en-US" smtClean="0"/>
              <a:pPr>
                <a:spcBef>
                  <a:spcPct val="0"/>
                </a:spcBef>
              </a:pPr>
              <a:t>10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46084-FFF5-459D-B868-7AF8744C54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2DFC63-30C4-4BA1-A1A8-E09A33A15B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294416-806C-4AA3-A431-1490E7A0C6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E745A-3EDF-41A7-B29D-A0E7CC627AF2}" type="datetimeFigureOut">
              <a:rPr lang="en-US" smtClean="0"/>
              <a:t>3/25/2020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3AEE84-39C5-43CD-B2E8-2D60A19338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338140-265F-4442-8F9C-C894A9B620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651FF-2B18-4F22-9BFD-AFD5278053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7473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E4687-B0B5-45A0-950C-8917E40772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52E025C-1EE8-4174-9C55-9F32928693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A9B2A0-C506-4D3B-B9D6-FB5B08AC1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E745A-3EDF-41A7-B29D-A0E7CC627AF2}" type="datetimeFigureOut">
              <a:rPr lang="en-US" smtClean="0"/>
              <a:t>3/25/2020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9D5702-1B2A-42DD-B278-BF493CABF1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5922E-6908-4943-9990-DAD166A99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651FF-2B18-4F22-9BFD-AFD5278053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1668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4F52E4B-93C6-4D79-A6D3-A5E1BF57773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A1283A-A769-40DA-8372-C96DF3BE09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30030F-C6AC-4888-9123-6A61739344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E745A-3EDF-41A7-B29D-A0E7CC627AF2}" type="datetimeFigureOut">
              <a:rPr lang="en-US" smtClean="0"/>
              <a:t>3/25/2020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6033A4-8A51-4020-B3F1-2C267D0E0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009BB6-15B3-4D80-9C36-0A9C1A486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651FF-2B18-4F22-9BFD-AFD5278053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857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436919-FD1A-4362-893C-41AA689BA2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30CB86-CD0C-4D6C-AD54-2E81AB84A5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C71FC6-606E-49A8-8353-0601ADE9CF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E745A-3EDF-41A7-B29D-A0E7CC627AF2}" type="datetimeFigureOut">
              <a:rPr lang="en-US" smtClean="0"/>
              <a:t>3/25/2020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6F393D-737C-43E1-A8F2-B5A0B50901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30CA24-13F7-4B23-A6A0-BC3070AD2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651FF-2B18-4F22-9BFD-AFD5278053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3407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C8684-7DAE-4904-94CB-72938ED4DE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088130-25CF-46B3-ABB8-ECACCD206A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8C8D86-8D30-492B-ABEF-A0149A125E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E745A-3EDF-41A7-B29D-A0E7CC627AF2}" type="datetimeFigureOut">
              <a:rPr lang="en-US" smtClean="0"/>
              <a:t>3/25/2020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F19110-D1C2-4DBD-9677-0AEA3EC0F2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80B8DB-8C6A-4760-8E1D-0D6CBD408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651FF-2B18-4F22-9BFD-AFD5278053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4857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565B5-EA57-4D47-88DE-B893255A4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2DFC73-A184-4BEA-BED5-95497C577F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35593C-8566-4E5F-9213-3D18DDC23E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82D00D-EEF1-41F3-9E0D-6D9747AE78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E745A-3EDF-41A7-B29D-A0E7CC627AF2}" type="datetimeFigureOut">
              <a:rPr lang="en-US" smtClean="0"/>
              <a:t>3/25/2020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905233-AB07-4845-9D60-E32DBE74DC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53D42D-6D1C-44EE-8923-973A8A69C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651FF-2B18-4F22-9BFD-AFD5278053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4875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846379-A688-4D20-A3BC-09285716A9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2FEB45-9141-45B4-981D-7E1731F3C5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0D55AB-776D-42BD-87B4-C9824CE03E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7B942D2-60EB-48F4-899E-01BA3F31028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DA0FCAA-9A83-450C-B940-28111E98105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2F632C4-EE23-4962-B4C3-2FE83E83EE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E745A-3EDF-41A7-B29D-A0E7CC627AF2}" type="datetimeFigureOut">
              <a:rPr lang="en-US" smtClean="0"/>
              <a:t>3/25/2020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8B71DEB-73C8-470B-AD7E-C1BDB9006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6E40993-EED7-46BF-A7AC-E610130CB5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651FF-2B18-4F22-9BFD-AFD5278053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1879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761DB5-4D0D-4EBC-8A5F-8020C38497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00ACD7-198E-4819-9FCE-27F29E10F0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E745A-3EDF-41A7-B29D-A0E7CC627AF2}" type="datetimeFigureOut">
              <a:rPr lang="en-US" smtClean="0"/>
              <a:t>3/25/2020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F0EB41-95E6-4E7D-9093-AA6BEBDF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253037-E7AA-4145-937E-9F49F3BCC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651FF-2B18-4F22-9BFD-AFD5278053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8796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95D01DB-7373-4751-992E-9D69D6AEF4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E745A-3EDF-41A7-B29D-A0E7CC627AF2}" type="datetimeFigureOut">
              <a:rPr lang="en-US" smtClean="0"/>
              <a:t>3/25/2020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70822C4-91C7-4682-9BF0-5DDD3B0516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EE9D7A-1498-4558-8865-68969BC5BF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651FF-2B18-4F22-9BFD-AFD5278053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4869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10B0CB-05B9-4A21-98BB-50CFEE5D94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4FB955-A405-4DE7-9107-599E745629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D30170-0458-4CDA-81E1-E724F6A905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4778E6-E2AA-453E-AF08-D245080F79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E745A-3EDF-41A7-B29D-A0E7CC627AF2}" type="datetimeFigureOut">
              <a:rPr lang="en-US" smtClean="0"/>
              <a:t>3/25/2020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26107A-87F8-4AD1-A7EE-0299CE85B5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5B82B6-775F-483E-BB0E-E00982B2D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651FF-2B18-4F22-9BFD-AFD5278053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2736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F03C04-CAEB-41E7-B7B3-A8F167838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F9E9398-1DD1-4E2D-A71A-A45A423CB2C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048754-157E-4E49-95CB-77D4E83C5D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A012A3-CCF1-4A97-A5C5-81A725CA17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E745A-3EDF-41A7-B29D-A0E7CC627AF2}" type="datetimeFigureOut">
              <a:rPr lang="en-US" smtClean="0"/>
              <a:t>3/25/2020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6B489B-13E2-46BF-961B-47049037B3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7152B9-D6B2-436E-A075-D411AC0498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651FF-2B18-4F22-9BFD-AFD5278053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9359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D6F89AE-8E7E-4C08-95E3-0E7602C77A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931177-02FF-4AC8-9E41-E5EA6373E0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D4BD44-B581-45D7-8319-75F531EEC26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EE745A-3EDF-41A7-B29D-A0E7CC627AF2}" type="datetimeFigureOut">
              <a:rPr lang="en-US" smtClean="0"/>
              <a:t>3/25/2020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A0E714-0C4A-4955-B35A-16320B02D6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3EAE87-4F9B-46E5-8AD6-F544AEFFFA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7651FF-2B18-4F22-9BFD-AFD5278053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6652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1.png"/><Relationship Id="rId5" Type="http://schemas.openxmlformats.org/officeDocument/2006/relationships/image" Target="../media/image13.jpeg"/><Relationship Id="rId4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1.png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1.png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audio" Target="../media/media14.m4a"/><Relationship Id="rId7" Type="http://schemas.openxmlformats.org/officeDocument/2006/relationships/image" Target="../media/image18.png"/><Relationship Id="rId2" Type="http://schemas.microsoft.com/office/2007/relationships/media" Target="../media/media14.m4a"/><Relationship Id="rId1" Type="http://schemas.openxmlformats.org/officeDocument/2006/relationships/tags" Target="../tags/tag6.xml"/><Relationship Id="rId6" Type="http://schemas.openxmlformats.org/officeDocument/2006/relationships/image" Target="../media/image17.jpeg"/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3.jpeg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19.jpeg"/><Relationship Id="rId5" Type="http://schemas.openxmlformats.org/officeDocument/2006/relationships/image" Target="../media/image9.png"/><Relationship Id="rId10" Type="http://schemas.openxmlformats.org/officeDocument/2006/relationships/image" Target="../media/image1.png"/><Relationship Id="rId4" Type="http://schemas.openxmlformats.org/officeDocument/2006/relationships/notesSlide" Target="../notesSlides/notesSlide14.xml"/><Relationship Id="rId9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audio" Target="../media/media2.m4a"/><Relationship Id="rId7" Type="http://schemas.openxmlformats.org/officeDocument/2006/relationships/image" Target="../media/image1.png"/><Relationship Id="rId2" Type="http://schemas.microsoft.com/office/2007/relationships/media" Target="../media/media2.m4a"/><Relationship Id="rId1" Type="http://schemas.openxmlformats.org/officeDocument/2006/relationships/tags" Target="../tags/tag1.xml"/><Relationship Id="rId6" Type="http://schemas.openxmlformats.org/officeDocument/2006/relationships/image" Target="../media/image2.png"/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audio" Target="../media/media3.m4a"/><Relationship Id="rId7" Type="http://schemas.openxmlformats.org/officeDocument/2006/relationships/image" Target="../media/image4.jpeg"/><Relationship Id="rId2" Type="http://schemas.microsoft.com/office/2007/relationships/media" Target="../media/media3.m4a"/><Relationship Id="rId1" Type="http://schemas.openxmlformats.org/officeDocument/2006/relationships/tags" Target="../tags/tag2.xml"/><Relationship Id="rId6" Type="http://schemas.openxmlformats.org/officeDocument/2006/relationships/image" Target="../media/image3.jpeg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6.xml"/><Relationship Id="rId9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audio" Target="../media/media5.m4a"/><Relationship Id="rId7" Type="http://schemas.openxmlformats.org/officeDocument/2006/relationships/image" Target="../media/image9.png"/><Relationship Id="rId2" Type="http://schemas.microsoft.com/office/2007/relationships/media" Target="../media/media5.m4a"/><Relationship Id="rId1" Type="http://schemas.openxmlformats.org/officeDocument/2006/relationships/tags" Target="../tags/tag3.xml"/><Relationship Id="rId6" Type="http://schemas.openxmlformats.org/officeDocument/2006/relationships/image" Target="../media/image8.png"/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audio" Target="../media/media6.m4a"/><Relationship Id="rId7" Type="http://schemas.openxmlformats.org/officeDocument/2006/relationships/image" Target="../media/image10.jpeg"/><Relationship Id="rId2" Type="http://schemas.microsoft.com/office/2007/relationships/media" Target="../media/media6.m4a"/><Relationship Id="rId1" Type="http://schemas.openxmlformats.org/officeDocument/2006/relationships/tags" Target="../tags/tag4.xml"/><Relationship Id="rId6" Type="http://schemas.openxmlformats.org/officeDocument/2006/relationships/image" Target="../media/image9.png"/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audio" Target="../media/media7.m4a"/><Relationship Id="rId7" Type="http://schemas.openxmlformats.org/officeDocument/2006/relationships/image" Target="../media/image1.png"/><Relationship Id="rId2" Type="http://schemas.microsoft.com/office/2007/relationships/media" Target="../media/media7.m4a"/><Relationship Id="rId1" Type="http://schemas.openxmlformats.org/officeDocument/2006/relationships/tags" Target="../tags/tag5.xml"/><Relationship Id="rId6" Type="http://schemas.openxmlformats.org/officeDocument/2006/relationships/image" Target="../media/image11.jpg"/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1.png"/><Relationship Id="rId5" Type="http://schemas.openxmlformats.org/officeDocument/2006/relationships/image" Target="../media/image12.jpeg"/><Relationship Id="rId4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1B52F-F18A-4742-94BA-E51380739A6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Century" panose="02040604050505020304" pitchFamily="18" charset="0"/>
              </a:rPr>
              <a:t>Policy Vacuums and Conceptual Muddles</a:t>
            </a:r>
          </a:p>
        </p:txBody>
      </p:sp>
      <p:pic>
        <p:nvPicPr>
          <p:cNvPr id="17" name="Audio 16">
            <a:hlinkClick r:id="" action="ppaction://media"/>
            <a:extLst>
              <a:ext uri="{FF2B5EF4-FFF2-40B4-BE49-F238E27FC236}">
                <a16:creationId xmlns:a16="http://schemas.microsoft.com/office/drawing/2014/main" id="{C39C0685-C45F-47E3-99F3-9E67FFCA727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795125" y="6461125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3795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808"/>
    </mc:Choice>
    <mc:Fallback>
      <p:transition spd="slow" advTm="48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304800"/>
            <a:ext cx="8229600" cy="533400"/>
          </a:xfrm>
        </p:spPr>
        <p:txBody>
          <a:bodyPr/>
          <a:lstStyle/>
          <a:p>
            <a:pPr algn="ctr" eaLnBrk="1" hangingPunct="1"/>
            <a:r>
              <a:rPr lang="en-US" alt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Vacuums and Muddles</a:t>
            </a:r>
          </a:p>
        </p:txBody>
      </p:sp>
      <p:sp>
        <p:nvSpPr>
          <p:cNvPr id="665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81200" y="1447800"/>
            <a:ext cx="8229600" cy="4525963"/>
          </a:xfrm>
          <a:noFill/>
        </p:spPr>
        <p:txBody>
          <a:bodyPr/>
          <a:lstStyle/>
          <a:p>
            <a:pPr eaLnBrk="1" hangingPunct="1"/>
            <a:r>
              <a:rPr lang="en-US" altLang="en-US" sz="2800" dirty="0"/>
              <a:t>E Cigs</a:t>
            </a:r>
          </a:p>
          <a:p>
            <a:pPr eaLnBrk="1" hangingPunct="1"/>
            <a:endParaRPr lang="en-US" altLang="en-US" sz="2800" dirty="0"/>
          </a:p>
          <a:p>
            <a:pPr lvl="1" eaLnBrk="1" hangingPunct="1">
              <a:buFontTx/>
              <a:buChar char="•"/>
            </a:pPr>
            <a:r>
              <a:rPr lang="en-US" altLang="en-US" sz="2400" dirty="0"/>
              <a:t>Policy vacuum: How should they be regulated?  Can they advertise?  Who can buy them?</a:t>
            </a:r>
          </a:p>
          <a:p>
            <a:pPr lvl="1" eaLnBrk="1" hangingPunct="1">
              <a:buFontTx/>
              <a:buChar char="•"/>
            </a:pPr>
            <a:endParaRPr lang="en-US" altLang="en-US" sz="2400" dirty="0"/>
          </a:p>
          <a:p>
            <a:pPr lvl="1" eaLnBrk="1" hangingPunct="1">
              <a:buFontTx/>
              <a:buChar char="•"/>
            </a:pPr>
            <a:r>
              <a:rPr lang="en-US" altLang="en-US" sz="2400" dirty="0"/>
              <a:t>Conceptual muddle: What are they:</a:t>
            </a:r>
          </a:p>
          <a:p>
            <a:pPr lvl="1" eaLnBrk="1" hangingPunct="1">
              <a:buFontTx/>
              <a:buChar char="•"/>
            </a:pPr>
            <a:endParaRPr lang="en-US" altLang="en-US" sz="1000" dirty="0"/>
          </a:p>
          <a:p>
            <a:pPr lvl="2" eaLnBrk="1" hangingPunct="1"/>
            <a:r>
              <a:rPr lang="en-US" altLang="en-US" dirty="0"/>
              <a:t>Cigarettes </a:t>
            </a:r>
          </a:p>
          <a:p>
            <a:pPr lvl="2" eaLnBrk="1" hangingPunct="1"/>
            <a:r>
              <a:rPr lang="en-US" altLang="en-US" dirty="0"/>
              <a:t>Drug delivery vehicles</a:t>
            </a:r>
          </a:p>
          <a:p>
            <a:pPr lvl="2" eaLnBrk="1" hangingPunct="1"/>
            <a:r>
              <a:rPr lang="en-US" altLang="en-US" dirty="0"/>
              <a:t>Something else</a:t>
            </a:r>
          </a:p>
        </p:txBody>
      </p:sp>
      <p:pic>
        <p:nvPicPr>
          <p:cNvPr id="2050" name="Picture 2" descr="http://silverlightchallenge.eu/wp-content/uploads/2016/06/e-cigarette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1900" y="3731613"/>
            <a:ext cx="4610100" cy="3003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0731AC20-8CF2-48F2-AAD0-BBA7382E50B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795125" y="6461125"/>
            <a:ext cx="244475" cy="244475"/>
          </a:xfrm>
          <a:prstGeom prst="rect">
            <a:avLst/>
          </a:prstGeom>
        </p:spPr>
      </p:pic>
    </p:spTree>
  </p:cSld>
  <p:clrMapOvr>
    <a:masterClrMapping/>
  </p:clrMapOvr>
  <p:transition spd="slow" advTm="27223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74" name="Rectangle 2">
            <a:extLst>
              <a:ext uri="{FF2B5EF4-FFF2-40B4-BE49-F238E27FC236}">
                <a16:creationId xmlns:a16="http://schemas.microsoft.com/office/drawing/2014/main" id="{C276700F-3B46-42EB-BD1C-1F2340B985E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81200" y="274638"/>
            <a:ext cx="8229600" cy="563562"/>
          </a:xfrm>
        </p:spPr>
        <p:txBody>
          <a:bodyPr/>
          <a:lstStyle/>
          <a:p>
            <a:pPr algn="ctr" eaLnBrk="1" hangingPunct="1"/>
            <a:r>
              <a:rPr lang="en-US" alt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Vacuums and Muddles</a:t>
            </a:r>
          </a:p>
        </p:txBody>
      </p:sp>
      <p:pic>
        <p:nvPicPr>
          <p:cNvPr id="3074" name="Picture 2" descr="Flex 15 (Intel) laptop">
            <a:extLst>
              <a:ext uri="{FF2B5EF4-FFF2-40B4-BE49-F238E27FC236}">
                <a16:creationId xmlns:a16="http://schemas.microsoft.com/office/drawing/2014/main" id="{B4ADCAC0-CC86-44C5-9D26-C92A0569A7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3588" y="976312"/>
            <a:ext cx="6905625" cy="4905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8EF2D8B2-69A7-4C7E-944F-E9E7123F545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795125" y="6461125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150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45"/>
    </mc:Choice>
    <mc:Fallback>
      <p:transition spd="slow" advTm="28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74" name="Rectangle 2">
            <a:extLst>
              <a:ext uri="{FF2B5EF4-FFF2-40B4-BE49-F238E27FC236}">
                <a16:creationId xmlns:a16="http://schemas.microsoft.com/office/drawing/2014/main" id="{C276700F-3B46-42EB-BD1C-1F2340B985E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81200" y="274638"/>
            <a:ext cx="8229600" cy="563562"/>
          </a:xfrm>
        </p:spPr>
        <p:txBody>
          <a:bodyPr/>
          <a:lstStyle/>
          <a:p>
            <a:pPr algn="ctr" eaLnBrk="1" hangingPunct="1"/>
            <a:r>
              <a:rPr lang="en-US" alt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Vacuums and Muddles</a:t>
            </a:r>
          </a:p>
        </p:txBody>
      </p:sp>
      <p:sp>
        <p:nvSpPr>
          <p:cNvPr id="335875" name="Rectangle 4">
            <a:extLst>
              <a:ext uri="{FF2B5EF4-FFF2-40B4-BE49-F238E27FC236}">
                <a16:creationId xmlns:a16="http://schemas.microsoft.com/office/drawing/2014/main" id="{6009B31C-A47D-4A55-9FE9-08DACB97E29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08400" y="1591801"/>
            <a:ext cx="9740400" cy="4525963"/>
          </a:xfrm>
          <a:noFill/>
        </p:spPr>
        <p:txBody>
          <a:bodyPr/>
          <a:lstStyle/>
          <a:p>
            <a:pPr eaLnBrk="1" hangingPunct="1"/>
            <a:r>
              <a:rPr lang="en-US" altLang="en-US" dirty="0"/>
              <a:t>The police confiscate your laptop, hoping to find incriminating evidence.  But you’ve encrypted it.</a:t>
            </a:r>
          </a:p>
          <a:p>
            <a:pPr eaLnBrk="1" hangingPunct="1"/>
            <a:endParaRPr lang="en-US" altLang="en-US" dirty="0"/>
          </a:p>
          <a:p>
            <a:pPr lvl="1" eaLnBrk="1" hangingPunct="1">
              <a:buFontTx/>
              <a:buChar char="•"/>
            </a:pPr>
            <a:r>
              <a:rPr lang="en-US" altLang="en-US" dirty="0"/>
              <a:t>Policy vacuum: Can the police force you to decrypt it?</a:t>
            </a:r>
          </a:p>
          <a:p>
            <a:pPr lvl="1" eaLnBrk="1" hangingPunct="1">
              <a:buFontTx/>
              <a:buChar char="•"/>
            </a:pPr>
            <a:endParaRPr lang="en-US" altLang="en-US" dirty="0"/>
          </a:p>
          <a:p>
            <a:pPr lvl="1" eaLnBrk="1" hangingPunct="1">
              <a:buFontTx/>
              <a:buChar char="•"/>
            </a:pPr>
            <a:r>
              <a:rPr lang="en-US" altLang="en-US" dirty="0"/>
              <a:t>Conceptual muddle: </a:t>
            </a:r>
          </a:p>
          <a:p>
            <a:pPr lvl="2" eaLnBrk="1" hangingPunct="1"/>
            <a:r>
              <a:rPr lang="en-US" altLang="en-US" dirty="0"/>
              <a:t>Is giving up the password “testimony”?  If so, the 5</a:t>
            </a:r>
            <a:r>
              <a:rPr lang="en-US" altLang="en-US" baseline="30000" dirty="0"/>
              <a:t>th</a:t>
            </a:r>
            <a:r>
              <a:rPr lang="en-US" altLang="en-US" dirty="0"/>
              <a:t> Amendment protects you from being forced to “incriminate yourself”.</a:t>
            </a:r>
          </a:p>
          <a:p>
            <a:pPr lvl="2" eaLnBrk="1" hangingPunct="1"/>
            <a:r>
              <a:rPr lang="en-US" altLang="en-US" dirty="0"/>
              <a:t>Or is giving it up an act (like being fingerprinted)  If so, you can be forced to do it.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931E13DE-94AE-46E0-BEBD-550EAF8DF25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795125" y="6461125"/>
            <a:ext cx="244475" cy="2444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1291"/>
    </mc:Choice>
    <mc:Fallback>
      <p:transition spd="slow" advTm="412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22" name="Title 1">
            <a:extLst>
              <a:ext uri="{FF2B5EF4-FFF2-40B4-BE49-F238E27FC236}">
                <a16:creationId xmlns:a16="http://schemas.microsoft.com/office/drawing/2014/main" id="{1B398B72-B4C0-4960-A3AA-FB38A75F018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81200" y="274638"/>
            <a:ext cx="8229600" cy="715962"/>
          </a:xfrm>
        </p:spPr>
        <p:txBody>
          <a:bodyPr/>
          <a:lstStyle/>
          <a:p>
            <a:pPr algn="ctr"/>
            <a:r>
              <a:rPr lang="en-US" alt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Your Encrypted Hard Drive</a:t>
            </a:r>
          </a:p>
        </p:txBody>
      </p:sp>
      <p:sp>
        <p:nvSpPr>
          <p:cNvPr id="337923" name="TextBox 2">
            <a:extLst>
              <a:ext uri="{FF2B5EF4-FFF2-40B4-BE49-F238E27FC236}">
                <a16:creationId xmlns:a16="http://schemas.microsoft.com/office/drawing/2014/main" id="{472CB891-E837-4D86-8721-DD55312F79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5000" y="1157289"/>
            <a:ext cx="5257800" cy="535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/>
              <a:t>January 23, 2012: a Colorado U.S. District Judge, in a case against a woman accused of bank fraud, that the woman must decrypt her laptop.  That decision was upheld by the 10</a:t>
            </a:r>
            <a:r>
              <a:rPr lang="en-US" altLang="en-US" sz="1800" baseline="30000" dirty="0"/>
              <a:t>th</a:t>
            </a:r>
            <a:r>
              <a:rPr lang="en-US" altLang="en-US" sz="1800" dirty="0"/>
              <a:t> US Circuit Court of Appeals on February 22, 2012.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 dirty="0"/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 dirty="0"/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 dirty="0"/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 dirty="0"/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 dirty="0"/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 dirty="0"/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 dirty="0"/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 dirty="0"/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 dirty="0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/>
              <a:t>February 23, 2012: the 11</a:t>
            </a:r>
            <a:r>
              <a:rPr lang="en-US" altLang="en-US" sz="1800" baseline="30000" dirty="0"/>
              <a:t>th</a:t>
            </a:r>
            <a:r>
              <a:rPr lang="en-US" altLang="en-US" sz="1800" dirty="0"/>
              <a:t> US Circuit Court of Appeals, in a case against a man accused of child pornography, ruled that forcing the man to decrypt his computer would be a breach of the Fifth Amendment.</a:t>
            </a:r>
          </a:p>
        </p:txBody>
      </p:sp>
      <p:pic>
        <p:nvPicPr>
          <p:cNvPr id="337924" name="Picture 2">
            <a:extLst>
              <a:ext uri="{FF2B5EF4-FFF2-40B4-BE49-F238E27FC236}">
                <a16:creationId xmlns:a16="http://schemas.microsoft.com/office/drawing/2014/main" id="{1AA26619-AEF0-4E71-BC55-3B3271CA48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2287588"/>
            <a:ext cx="3549650" cy="276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37925" name="Picture 3">
            <a:extLst>
              <a:ext uri="{FF2B5EF4-FFF2-40B4-BE49-F238E27FC236}">
                <a16:creationId xmlns:a16="http://schemas.microsoft.com/office/drawing/2014/main" id="{D5A8B103-A594-44D9-9846-E2F7924A5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2643188"/>
            <a:ext cx="2057400" cy="2057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DE1061DC-466E-4A17-8542-8C0E7458871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795125" y="6461125"/>
            <a:ext cx="244475" cy="244475"/>
          </a:xfrm>
          <a:prstGeom prst="rect">
            <a:avLst/>
          </a:prstGeom>
        </p:spPr>
      </p:pic>
    </p:spTree>
  </p:cSld>
  <p:clrMapOvr>
    <a:masterClrMapping/>
  </p:clrMapOvr>
  <p:transition spd="slow" advTm="27711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274638"/>
            <a:ext cx="8229600" cy="715962"/>
          </a:xfrm>
        </p:spPr>
        <p:txBody>
          <a:bodyPr/>
          <a:lstStyle/>
          <a:p>
            <a:pPr algn="ctr" eaLnBrk="1" hangingPunct="1"/>
            <a:r>
              <a:rPr lang="en-US" alt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Privacy and Your Cell Phone</a:t>
            </a:r>
          </a:p>
        </p:txBody>
      </p:sp>
      <p:sp>
        <p:nvSpPr>
          <p:cNvPr id="66564" name="Text Box 6"/>
          <p:cNvSpPr txBox="1">
            <a:spLocks noChangeArrowheads="1"/>
          </p:cNvSpPr>
          <p:nvPr/>
        </p:nvSpPr>
        <p:spPr bwMode="auto">
          <a:xfrm>
            <a:off x="688279" y="1348533"/>
            <a:ext cx="650158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Is raw location data protected by your right to privacy?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60816" y="2668758"/>
            <a:ext cx="8458200" cy="266226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Conceptual muddle: what is cell location?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lang="en-US" sz="2400" dirty="0">
              <a:solidFill>
                <a:srgbClr val="000000"/>
              </a:solidFill>
              <a:latin typeface="Arial"/>
            </a:endParaRPr>
          </a:p>
          <a:p>
            <a:pPr marL="742950" lvl="1" indent="-285750" defTabSz="457200">
              <a:spcAft>
                <a:spcPts val="600"/>
              </a:spcAft>
              <a:buFont typeface="Arial" pitchFamily="34" charset="0"/>
              <a:buChar char="•"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Is it like the contents of your phone conversations?</a:t>
            </a:r>
          </a:p>
          <a:p>
            <a:pPr marL="742950" lvl="1" indent="-285750" defTabSz="457200">
              <a:buFont typeface="Arial" pitchFamily="34" charset="0"/>
              <a:buChar char="•"/>
              <a:defRPr/>
            </a:pPr>
            <a:r>
              <a:rPr lang="en-US" sz="2400" dirty="0">
                <a:solidFill>
                  <a:srgbClr val="000000"/>
                </a:solidFill>
                <a:latin typeface="Arial"/>
              </a:rPr>
              <a:t>Is it like pictures of you out and about?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Policy vacuum: Can the police get it without a warrant?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04AB1C1-D076-4C46-9820-77A5C0F80075}"/>
              </a:ext>
            </a:extLst>
          </p:cNvPr>
          <p:cNvSpPr txBox="1"/>
          <p:nvPr/>
        </p:nvSpPr>
        <p:spPr>
          <a:xfrm>
            <a:off x="560816" y="5347689"/>
            <a:ext cx="101542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The Supreme Court ruled in 2018 in Carpenter v United States that the police need a warrant.</a:t>
            </a:r>
          </a:p>
        </p:txBody>
      </p:sp>
      <p:pic>
        <p:nvPicPr>
          <p:cNvPr id="17410" name="Picture 2" descr="https://www.supremecourt.gov/about/images/CourtBuilding.jpg">
            <a:extLst>
              <a:ext uri="{FF2B5EF4-FFF2-40B4-BE49-F238E27FC236}">
                <a16:creationId xmlns:a16="http://schemas.microsoft.com/office/drawing/2014/main" id="{1DE1E031-3AD4-46C6-BEEC-DC59D2F064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1369" y="1101923"/>
            <a:ext cx="3970339" cy="2210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thumb image">
            <a:extLst>
              <a:ext uri="{FF2B5EF4-FFF2-40B4-BE49-F238E27FC236}">
                <a16:creationId xmlns:a16="http://schemas.microsoft.com/office/drawing/2014/main" id="{1E4B819A-D9B1-4E8F-8977-1FA6CB23D6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9768" y="1210948"/>
            <a:ext cx="3161415" cy="3289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A285E694-9975-4D54-8019-41D335DDC1C9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795125" y="6461125"/>
            <a:ext cx="244475" cy="24447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369108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148"/>
    </mc:Choice>
    <mc:Fallback>
      <p:transition spd="slow" advTm="401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title"/>
          </p:nvPr>
        </p:nvSpPr>
        <p:spPr>
          <a:xfrm>
            <a:off x="1087200" y="274638"/>
            <a:ext cx="9900000" cy="715962"/>
          </a:xfrm>
        </p:spPr>
        <p:txBody>
          <a:bodyPr>
            <a:normAutofit/>
          </a:bodyPr>
          <a:lstStyle/>
          <a:p>
            <a:pPr algn="ctr" eaLnBrk="1" hangingPunct="1"/>
            <a:r>
              <a:rPr lang="en-US" alt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The Muddles and Vacuums Lens is Useful</a:t>
            </a:r>
          </a:p>
        </p:txBody>
      </p:sp>
      <p:pic>
        <p:nvPicPr>
          <p:cNvPr id="8" name="Picture 4" descr="Choosing an ISP">
            <a:extLst>
              <a:ext uri="{FF2B5EF4-FFF2-40B4-BE49-F238E27FC236}">
                <a16:creationId xmlns:a16="http://schemas.microsoft.com/office/drawing/2014/main" id="{FB6F8F5A-3303-4981-B35B-0909191009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567" y="1476000"/>
            <a:ext cx="1764465" cy="1764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85E3FC1D-3C03-421C-99CF-D37E1AB40D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200" y="1459487"/>
            <a:ext cx="3411600" cy="1919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://silverlightchallenge.eu/wp-content/uploads/2016/06/e-cigarette.jpg">
            <a:extLst>
              <a:ext uri="{FF2B5EF4-FFF2-40B4-BE49-F238E27FC236}">
                <a16:creationId xmlns:a16="http://schemas.microsoft.com/office/drawing/2014/main" id="{234E6643-520B-48BD-9CDE-5EEAD66D64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3351" y="2523366"/>
            <a:ext cx="2625449" cy="1710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thumb image">
            <a:extLst>
              <a:ext uri="{FF2B5EF4-FFF2-40B4-BE49-F238E27FC236}">
                <a16:creationId xmlns:a16="http://schemas.microsoft.com/office/drawing/2014/main" id="{54309086-57FB-4710-9C2E-D9F962BE0B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0116" y="3990345"/>
            <a:ext cx="2433831" cy="2532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Flex 15 (Intel) laptop">
            <a:extLst>
              <a:ext uri="{FF2B5EF4-FFF2-40B4-BE49-F238E27FC236}">
                <a16:creationId xmlns:a16="http://schemas.microsoft.com/office/drawing/2014/main" id="{EF8BBAF9-9C4B-4AB3-AD7C-0D419432E0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789" y="3709743"/>
            <a:ext cx="4355212" cy="3093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22173725-6A45-487D-A773-9B34F653EA9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795125" y="6461125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3342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201"/>
    </mc:Choice>
    <mc:Fallback>
      <p:transition spd="slow" advTm="182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274638"/>
            <a:ext cx="8229600" cy="868362"/>
          </a:xfrm>
        </p:spPr>
        <p:txBody>
          <a:bodyPr>
            <a:noAutofit/>
          </a:bodyPr>
          <a:lstStyle/>
          <a:p>
            <a:pPr algn="ctr" eaLnBrk="1" hangingPunct="1"/>
            <a:r>
              <a:rPr lang="en-US" altLang="en-US" sz="3600" b="1" dirty="0">
                <a:latin typeface="+mn-lt"/>
              </a:rPr>
              <a:t>Policy Vacuums and Conceptual Muddles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8F31D1-0834-4077-9E57-DE875004C3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557849"/>
            <a:ext cx="11137491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 new technology appears.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 </a:t>
            </a:r>
            <a:r>
              <a:rPr lang="en-US" b="1" i="1" dirty="0"/>
              <a:t>muddle</a:t>
            </a:r>
            <a:r>
              <a:rPr lang="en-US" dirty="0"/>
              <a:t>:  What sort of thing is it?</a:t>
            </a:r>
          </a:p>
          <a:p>
            <a:endParaRPr lang="en-US" sz="4400" dirty="0"/>
          </a:p>
          <a:p>
            <a:r>
              <a:rPr lang="en-US" dirty="0"/>
              <a:t>A </a:t>
            </a:r>
            <a:r>
              <a:rPr lang="en-US" b="1" i="1" dirty="0"/>
              <a:t>policy vacuum</a:t>
            </a:r>
            <a:r>
              <a:rPr lang="en-US" dirty="0"/>
              <a:t>:  How should it be used, regulated, sold or whatever?</a:t>
            </a:r>
          </a:p>
        </p:txBody>
      </p:sp>
      <p:pic>
        <p:nvPicPr>
          <p:cNvPr id="5122" name="Picture 2" descr="robot">
            <a:extLst>
              <a:ext uri="{FF2B5EF4-FFF2-40B4-BE49-F238E27FC236}">
                <a16:creationId xmlns:a16="http://schemas.microsoft.com/office/drawing/2014/main" id="{CD7B308E-CDD5-442D-9F58-68018DB65E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8727" y="936523"/>
            <a:ext cx="3041302" cy="3583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Audio 14">
            <a:hlinkClick r:id="" action="ppaction://media"/>
            <a:extLst>
              <a:ext uri="{FF2B5EF4-FFF2-40B4-BE49-F238E27FC236}">
                <a16:creationId xmlns:a16="http://schemas.microsoft.com/office/drawing/2014/main" id="{685726F2-1571-4D6B-87E5-E8554ED82DD0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795125" y="6461125"/>
            <a:ext cx="244475" cy="24447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461167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147"/>
    </mc:Choice>
    <mc:Fallback>
      <p:transition spd="slow" advTm="151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514" name="Picture 2" descr="https://29jee1ml4g042uey8mspa31-wpengine.netdna-ssl.com/wp-content/uploads/PonyExpress-3.jpg">
            <a:extLst>
              <a:ext uri="{FF2B5EF4-FFF2-40B4-BE49-F238E27FC236}">
                <a16:creationId xmlns:a16="http://schemas.microsoft.com/office/drawing/2014/main" id="{31193984-EC16-4348-AA60-B8AD6B1BCE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800100"/>
            <a:ext cx="3810000" cy="262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EAA0EFA-7F14-46A9-8F21-5D47073741E7}"/>
              </a:ext>
            </a:extLst>
          </p:cNvPr>
          <p:cNvSpPr txBox="1"/>
          <p:nvPr/>
        </p:nvSpPr>
        <p:spPr>
          <a:xfrm>
            <a:off x="1752600" y="152400"/>
            <a:ext cx="861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Common Carriers</a:t>
            </a:r>
          </a:p>
        </p:txBody>
      </p:sp>
      <p:pic>
        <p:nvPicPr>
          <p:cNvPr id="320516" name="Picture 4" descr="Royal Scot, 6137 Vesta (CJ Allen, Steel Highway, 1928).jpg">
            <a:extLst>
              <a:ext uri="{FF2B5EF4-FFF2-40B4-BE49-F238E27FC236}">
                <a16:creationId xmlns:a16="http://schemas.microsoft.com/office/drawing/2014/main" id="{CA7CC18E-FDAE-4D0B-A1C5-D1D24512B7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1143000"/>
            <a:ext cx="4092575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Bell Telephone logo">
            <a:extLst>
              <a:ext uri="{FF2B5EF4-FFF2-40B4-BE49-F238E27FC236}">
                <a16:creationId xmlns:a16="http://schemas.microsoft.com/office/drawing/2014/main" id="{9C530CAB-469B-45F7-83B6-C04DB386352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19400" y="3733800"/>
            <a:ext cx="2705100" cy="284797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6A18EDC-C936-4017-B68A-3126527A73F0}"/>
              </a:ext>
            </a:extLst>
          </p:cNvPr>
          <p:cNvSpPr/>
          <p:nvPr/>
        </p:nvSpPr>
        <p:spPr>
          <a:xfrm>
            <a:off x="6400800" y="4277277"/>
            <a:ext cx="52578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eaLnBrk="1" hangingPunct="1">
              <a:buFont typeface="Arial" panose="020B0604020202020204" pitchFamily="34" charset="0"/>
              <a:buChar char="•"/>
              <a:defRPr/>
            </a:pPr>
            <a:r>
              <a:rPr lang="en-US" sz="2800" dirty="0">
                <a:latin typeface="Arial" charset="0"/>
              </a:rPr>
              <a:t>Provide equal service to everyone.</a:t>
            </a:r>
          </a:p>
          <a:p>
            <a:pPr marL="342900" indent="-342900" eaLnBrk="1" hangingPunct="1">
              <a:buFont typeface="Arial" panose="020B0604020202020204" pitchFamily="34" charset="0"/>
              <a:buChar char="•"/>
              <a:defRPr/>
            </a:pPr>
            <a:endParaRPr lang="en-US" sz="2800" dirty="0">
              <a:latin typeface="Arial" charset="0"/>
            </a:endParaRPr>
          </a:p>
          <a:p>
            <a:pPr marL="342900" indent="-342900" eaLnBrk="1" hangingPunct="1">
              <a:buFont typeface="Arial" panose="020B0604020202020204" pitchFamily="34" charset="0"/>
              <a:buChar char="•"/>
              <a:defRPr/>
            </a:pPr>
            <a:r>
              <a:rPr lang="en-US" sz="2800" dirty="0">
                <a:latin typeface="Arial" charset="0"/>
              </a:rPr>
              <a:t>Are not responsible for content.</a:t>
            </a:r>
          </a:p>
        </p:txBody>
      </p:sp>
      <p:pic>
        <p:nvPicPr>
          <p:cNvPr id="14" name="Audio 13">
            <a:hlinkClick r:id="" action="ppaction://media"/>
            <a:extLst>
              <a:ext uri="{FF2B5EF4-FFF2-40B4-BE49-F238E27FC236}">
                <a16:creationId xmlns:a16="http://schemas.microsoft.com/office/drawing/2014/main" id="{2C1BE5A1-C206-4488-A143-379F2EA5D55A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795125" y="6461125"/>
            <a:ext cx="244475" cy="24447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594062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6709"/>
    </mc:Choice>
    <mc:Fallback>
      <p:transition spd="slow" advTm="367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  <p:bldLst>
      <p:bldP spid="5" grpId="0"/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F42CECB-4FDB-4D1D-A29C-99D677648B2B}"/>
              </a:ext>
            </a:extLst>
          </p:cNvPr>
          <p:cNvSpPr txBox="1"/>
          <p:nvPr/>
        </p:nvSpPr>
        <p:spPr>
          <a:xfrm>
            <a:off x="1752600" y="152400"/>
            <a:ext cx="861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Not Common Carriers</a:t>
            </a:r>
          </a:p>
        </p:txBody>
      </p:sp>
      <p:pic>
        <p:nvPicPr>
          <p:cNvPr id="2050" name="Picture 2" descr="A collection of newspapers.">
            <a:extLst>
              <a:ext uri="{FF2B5EF4-FFF2-40B4-BE49-F238E27FC236}">
                <a16:creationId xmlns:a16="http://schemas.microsoft.com/office/drawing/2014/main" id="{C55105C3-99AD-41F2-824A-6E8F809653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078808">
            <a:off x="907168" y="1708061"/>
            <a:ext cx="4347594" cy="2894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News networks">
            <a:extLst>
              <a:ext uri="{FF2B5EF4-FFF2-40B4-BE49-F238E27FC236}">
                <a16:creationId xmlns:a16="http://schemas.microsoft.com/office/drawing/2014/main" id="{CEF6E449-5974-4A50-87DE-41EF7EB05B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6800" y="3222952"/>
            <a:ext cx="5061300" cy="3325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FFE229F8-A8D1-4526-A0B9-4E2BC881409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795125" y="6461125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9266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416"/>
    </mc:Choice>
    <mc:Fallback>
      <p:transition spd="slow" advTm="84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06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304800"/>
            <a:ext cx="8229600" cy="457200"/>
          </a:xfrm>
        </p:spPr>
        <p:txBody>
          <a:bodyPr>
            <a:noAutofit/>
          </a:bodyPr>
          <a:lstStyle/>
          <a:p>
            <a:pPr algn="ctr" eaLnBrk="1" hangingPunct="1"/>
            <a:r>
              <a:rPr lang="en-US" altLang="en-US" sz="3200" b="1" dirty="0">
                <a:latin typeface="+mn-lt"/>
              </a:rPr>
              <a:t>Vacuums and Muddles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003200" y="1564140"/>
            <a:ext cx="63108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sz="2400" dirty="0">
                <a:latin typeface="Arial" charset="0"/>
              </a:rPr>
              <a:t>Title I: Information services (e.g., websites)</a:t>
            </a:r>
          </a:p>
          <a:p>
            <a:pPr eaLnBrk="1" hangingPunct="1">
              <a:defRPr/>
            </a:pPr>
            <a:endParaRPr lang="en-US" sz="2400" dirty="0">
              <a:latin typeface="Arial" charset="0"/>
            </a:endParaRPr>
          </a:p>
          <a:p>
            <a:pPr eaLnBrk="1" hangingPunct="1">
              <a:defRPr/>
            </a:pPr>
            <a:r>
              <a:rPr lang="en-US" sz="2400" dirty="0">
                <a:latin typeface="Arial" charset="0"/>
              </a:rPr>
              <a:t>Title II: Common carriers</a:t>
            </a:r>
          </a:p>
          <a:p>
            <a:pPr marL="342900" indent="-342900" eaLnBrk="1" hangingPunct="1">
              <a:buFont typeface="Arial" panose="020B0604020202020204" pitchFamily="34" charset="0"/>
              <a:buChar char="•"/>
              <a:defRPr/>
            </a:pPr>
            <a:endParaRPr lang="en-US" sz="2400" dirty="0">
              <a:latin typeface="Arial" charset="0"/>
            </a:endParaRPr>
          </a:p>
        </p:txBody>
      </p:sp>
      <p:pic>
        <p:nvPicPr>
          <p:cNvPr id="1026" name="Picture 2" descr="https://transition.fcc.gov/files/logos/fcc-seal_black-large.png">
            <a:extLst>
              <a:ext uri="{FF2B5EF4-FFF2-40B4-BE49-F238E27FC236}">
                <a16:creationId xmlns:a16="http://schemas.microsoft.com/office/drawing/2014/main" id="{4436E9EF-A285-4BE9-BE48-9B778D39C5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7600" y="2867400"/>
            <a:ext cx="2674374" cy="2674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Choosing an ISP">
            <a:extLst>
              <a:ext uri="{FF2B5EF4-FFF2-40B4-BE49-F238E27FC236}">
                <a16:creationId xmlns:a16="http://schemas.microsoft.com/office/drawing/2014/main" id="{5B1ACA55-F7A6-4E9B-9834-0379B0842E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567" y="2421600"/>
            <a:ext cx="3677265" cy="3677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B67C5C95-1509-4E0F-B615-8A3F6863055D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795125" y="6461125"/>
            <a:ext cx="244475" cy="24447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576092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895"/>
    </mc:Choice>
    <mc:Fallback>
      <p:transition spd="slow" advTm="218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06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304800"/>
            <a:ext cx="8229600" cy="457200"/>
          </a:xfrm>
        </p:spPr>
        <p:txBody>
          <a:bodyPr>
            <a:noAutofit/>
          </a:bodyPr>
          <a:lstStyle/>
          <a:p>
            <a:pPr algn="ctr" eaLnBrk="1" hangingPunct="1"/>
            <a:r>
              <a:rPr lang="en-US" altLang="en-US" sz="3200" b="1" dirty="0">
                <a:latin typeface="+mn-lt"/>
              </a:rPr>
              <a:t>Vacuums and Muddles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905865" y="990599"/>
            <a:ext cx="7828935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sz="2400" dirty="0">
                <a:latin typeface="Arial" charset="0"/>
              </a:rPr>
              <a:t>The Internet appears.  It is accessible by using a phone.  The phone system is a common carrier.</a:t>
            </a:r>
          </a:p>
          <a:p>
            <a:pPr eaLnBrk="1" hangingPunct="1">
              <a:defRPr/>
            </a:pPr>
            <a:endParaRPr lang="en-US" sz="2400" dirty="0">
              <a:latin typeface="Arial" charset="0"/>
            </a:endParaRPr>
          </a:p>
          <a:p>
            <a:pPr eaLnBrk="1" hangingPunct="1">
              <a:defRPr/>
            </a:pPr>
            <a:r>
              <a:rPr lang="en-US" sz="2400" dirty="0">
                <a:latin typeface="Arial" charset="0"/>
              </a:rPr>
              <a:t>But what about broadband?</a:t>
            </a:r>
          </a:p>
          <a:p>
            <a:pPr marL="342900" indent="-342900" eaLnBrk="1" hangingPunct="1">
              <a:buFont typeface="Arial" panose="020B0604020202020204" pitchFamily="34" charset="0"/>
              <a:buChar char="•"/>
              <a:defRPr/>
            </a:pPr>
            <a:endParaRPr lang="en-US" sz="2400" dirty="0">
              <a:latin typeface="Arial" charset="0"/>
            </a:endParaRPr>
          </a:p>
          <a:p>
            <a:pPr marL="342900" indent="-342900" eaLnBrk="1" hangingPunct="1"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latin typeface="Arial" charset="0"/>
              </a:rPr>
              <a:t>1996 Telecommunications act silent, so little/no regulation</a:t>
            </a:r>
          </a:p>
          <a:p>
            <a:pPr marL="342900" indent="-342900" eaLnBrk="1" hangingPunct="1"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latin typeface="Arial" charset="0"/>
              </a:rPr>
              <a:t>2002 : ISPs are categorized under Title I.</a:t>
            </a:r>
          </a:p>
          <a:p>
            <a:pPr marL="342900" indent="-342900" eaLnBrk="1" hangingPunct="1"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latin typeface="Arial" charset="0"/>
              </a:rPr>
              <a:t>~2010: FCC tries to push for “net neutrality”</a:t>
            </a:r>
          </a:p>
          <a:p>
            <a:pPr marL="342900" indent="-342900" eaLnBrk="1" hangingPunct="1"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latin typeface="Arial" charset="0"/>
              </a:rPr>
              <a:t>2014 D.C. Court of Appeals threw out the new rules.</a:t>
            </a:r>
          </a:p>
          <a:p>
            <a:pPr marL="342900" indent="-342900" eaLnBrk="1" hangingPunct="1"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latin typeface="Arial" charset="0"/>
              </a:rPr>
              <a:t>2015: ISPs are categorized under Title II.</a:t>
            </a:r>
          </a:p>
          <a:p>
            <a:pPr marL="342900" indent="-342900" eaLnBrk="1" hangingPunct="1"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latin typeface="Arial" charset="0"/>
              </a:rPr>
              <a:t>2016: D.C. Court of Appeals upheld net neutrality rules.</a:t>
            </a:r>
          </a:p>
          <a:p>
            <a:pPr marL="342900" indent="-342900" eaLnBrk="1" hangingPunct="1"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latin typeface="Arial" charset="0"/>
              </a:rPr>
              <a:t>2017: Back to Title I.</a:t>
            </a:r>
          </a:p>
          <a:p>
            <a:pPr marL="342900" indent="-342900" eaLnBrk="1" hangingPunct="1">
              <a:buFont typeface="Arial" panose="020B0604020202020204" pitchFamily="34" charset="0"/>
              <a:buChar char="•"/>
              <a:defRPr/>
            </a:pPr>
            <a:endParaRPr lang="en-US" sz="2400" dirty="0">
              <a:latin typeface="Arial" charset="0"/>
            </a:endParaRPr>
          </a:p>
        </p:txBody>
      </p:sp>
      <p:pic>
        <p:nvPicPr>
          <p:cNvPr id="7" name="Picture 4" descr="Choosing an ISP">
            <a:extLst>
              <a:ext uri="{FF2B5EF4-FFF2-40B4-BE49-F238E27FC236}">
                <a16:creationId xmlns:a16="http://schemas.microsoft.com/office/drawing/2014/main" id="{A5C21BE4-EF1C-4AA7-AE79-48B91E6298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219200"/>
            <a:ext cx="3677265" cy="3677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old fashioned dial up modem">
            <a:extLst>
              <a:ext uri="{FF2B5EF4-FFF2-40B4-BE49-F238E27FC236}">
                <a16:creationId xmlns:a16="http://schemas.microsoft.com/office/drawing/2014/main" id="{3C32BC1B-97CE-4113-8C74-30AB3332E7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4771" y="2792154"/>
            <a:ext cx="4202429" cy="2799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8864CBB2-2407-41A1-B780-C901B365E4D5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795125" y="6461125"/>
            <a:ext cx="244475" cy="24447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702465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0148"/>
    </mc:Choice>
    <mc:Fallback>
      <p:transition spd="slow" advTm="1001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4FCF598-F84A-471B-A19A-3043EEB683B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818180"/>
          </a:xfrm>
          <a:prstGeom prst="rect">
            <a:avLst/>
          </a:prstGeom>
        </p:spPr>
      </p:pic>
      <p:sp>
        <p:nvSpPr>
          <p:cNvPr id="57346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274638"/>
            <a:ext cx="8229600" cy="563562"/>
          </a:xfrm>
        </p:spPr>
        <p:txBody>
          <a:bodyPr>
            <a:noAutofit/>
          </a:bodyPr>
          <a:lstStyle/>
          <a:p>
            <a:pPr algn="ctr" eaLnBrk="1" hangingPunct="1"/>
            <a:r>
              <a:rPr lang="en-US" altLang="en-US" sz="3600" b="1" dirty="0">
                <a:latin typeface="+mn-lt"/>
              </a:rPr>
              <a:t>A Muddle and a Vacuum</a:t>
            </a:r>
          </a:p>
        </p:txBody>
      </p:sp>
      <p:sp>
        <p:nvSpPr>
          <p:cNvPr id="573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94071" y="1447800"/>
            <a:ext cx="10950677" cy="4525963"/>
          </a:xfrm>
          <a:noFill/>
        </p:spPr>
        <p:txBody>
          <a:bodyPr>
            <a:normAutofit/>
          </a:bodyPr>
          <a:lstStyle/>
          <a:p>
            <a:pPr eaLnBrk="1" hangingPunct="1"/>
            <a:r>
              <a:rPr lang="en-US" altLang="en-US" sz="3200" b="1" dirty="0"/>
              <a:t>Computer programs become economically significant assets.</a:t>
            </a:r>
          </a:p>
          <a:p>
            <a:pPr eaLnBrk="1" hangingPunct="1"/>
            <a:endParaRPr lang="en-US" altLang="en-US" sz="3200" b="1" dirty="0"/>
          </a:p>
          <a:p>
            <a:pPr lvl="1">
              <a:buFontTx/>
              <a:buChar char="•"/>
            </a:pPr>
            <a:r>
              <a:rPr lang="en-US" altLang="en-US" sz="2800" b="1" dirty="0"/>
              <a:t>Policy vacuum: How should this intellectual property be protected?</a:t>
            </a:r>
          </a:p>
          <a:p>
            <a:pPr lvl="1">
              <a:buFontTx/>
              <a:buChar char="•"/>
            </a:pPr>
            <a:endParaRPr lang="en-US" altLang="en-US" sz="2800" b="1" dirty="0"/>
          </a:p>
          <a:p>
            <a:pPr lvl="1">
              <a:spcAft>
                <a:spcPts val="1200"/>
              </a:spcAft>
              <a:buFontTx/>
              <a:buChar char="•"/>
            </a:pPr>
            <a:r>
              <a:rPr lang="en-US" altLang="en-US" sz="2800" b="1" dirty="0"/>
              <a:t>Conceptual muddle: What is a program?  </a:t>
            </a:r>
          </a:p>
          <a:p>
            <a:pPr lvl="2"/>
            <a:r>
              <a:rPr lang="en-US" altLang="en-US" sz="2800" b="1" dirty="0"/>
              <a:t>Is it text?  </a:t>
            </a:r>
          </a:p>
          <a:p>
            <a:pPr lvl="2"/>
            <a:r>
              <a:rPr lang="en-US" altLang="en-US" sz="2800" b="1" dirty="0"/>
              <a:t>Is it an invention?  </a:t>
            </a:r>
          </a:p>
          <a:p>
            <a:pPr lvl="2"/>
            <a:r>
              <a:rPr lang="en-US" altLang="en-US" sz="2800" b="1" dirty="0"/>
              <a:t>Is it mathematics?</a:t>
            </a:r>
          </a:p>
          <a:p>
            <a:pPr lvl="1" eaLnBrk="1" hangingPunct="1">
              <a:buFontTx/>
              <a:buChar char="•"/>
            </a:pPr>
            <a:endParaRPr lang="en-US" altLang="en-US" sz="2800" dirty="0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F485177E-FB01-4726-8E03-687446CC8EBA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795125" y="6461125"/>
            <a:ext cx="244475" cy="24447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371978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4850"/>
    </mc:Choice>
    <mc:Fallback>
      <p:transition spd="slow" advTm="448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A63AD4-5DC0-462A-A244-82783FF498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More Muddles and Vacuums?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BE4687-6B8C-4C48-90DA-1DEBC5F33C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Pause here and see if you can think of a couple more examples.  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Think about new technologies and how they can be used.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Go on to the next slides for some that we have thought of.</a:t>
            </a: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D94FB1BB-5455-443C-A59B-3D95C8A8C8C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795125" y="6461125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3676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944"/>
    </mc:Choice>
    <mc:Fallback>
      <p:transition spd="slow" advTm="139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304800"/>
            <a:ext cx="8229600" cy="533400"/>
          </a:xfrm>
        </p:spPr>
        <p:txBody>
          <a:bodyPr/>
          <a:lstStyle/>
          <a:p>
            <a:pPr algn="ctr" eaLnBrk="1" hangingPunct="1"/>
            <a:r>
              <a:rPr lang="en-US" alt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Vacuums and Muddles</a:t>
            </a:r>
          </a:p>
        </p:txBody>
      </p:sp>
      <p:sp>
        <p:nvSpPr>
          <p:cNvPr id="604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81200" y="1447800"/>
            <a:ext cx="8229600" cy="685800"/>
          </a:xfrm>
          <a:noFill/>
        </p:spPr>
        <p:txBody>
          <a:bodyPr/>
          <a:lstStyle/>
          <a:p>
            <a:pPr eaLnBrk="1" hangingPunct="1"/>
            <a:r>
              <a:rPr lang="en-US" altLang="en-US" sz="2800"/>
              <a:t>E Cigs</a:t>
            </a:r>
          </a:p>
          <a:p>
            <a:pPr eaLnBrk="1" hangingPunct="1"/>
            <a:endParaRPr lang="en-US" altLang="en-US" sz="2800"/>
          </a:p>
        </p:txBody>
      </p:sp>
      <p:pic>
        <p:nvPicPr>
          <p:cNvPr id="60420" name="Picture 2" descr="http://www.e-cigarettedirect.com/product_images/uploaded_images/ecigwork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2362200"/>
            <a:ext cx="7029450" cy="336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F19830D4-C715-49ED-BF5B-F3AC7472FF0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795125" y="6461125"/>
            <a:ext cx="244475" cy="244475"/>
          </a:xfrm>
          <a:prstGeom prst="rect">
            <a:avLst/>
          </a:prstGeom>
        </p:spPr>
      </p:pic>
    </p:spTree>
  </p:cSld>
  <p:clrMapOvr>
    <a:masterClrMapping/>
  </p:clrMapOvr>
  <p:transition spd="slow" advTm="2826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4|5.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7|4.8|9.6|2.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9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2|3.6|6.4|11.7|5.4|12.3|10.4|8.5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3|4.5|7.7|3.1|3.9|3.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8|3.9|5.8|8.4|4.8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460</TotalTime>
  <Words>1450</Words>
  <Application>Microsoft Office PowerPoint</Application>
  <PresentationFormat>Widescreen</PresentationFormat>
  <Paragraphs>152</Paragraphs>
  <Slides>15</Slides>
  <Notes>14</Notes>
  <HiddenSlides>0</HiddenSlides>
  <MMClips>15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Century</vt:lpstr>
      <vt:lpstr>Office Theme</vt:lpstr>
      <vt:lpstr>Policy Vacuums and Conceptual Muddles</vt:lpstr>
      <vt:lpstr>Policy Vacuums and Conceptual Muddles</vt:lpstr>
      <vt:lpstr>PowerPoint Presentation</vt:lpstr>
      <vt:lpstr>PowerPoint Presentation</vt:lpstr>
      <vt:lpstr>Vacuums and Muddles</vt:lpstr>
      <vt:lpstr>Vacuums and Muddles</vt:lpstr>
      <vt:lpstr>A Muddle and a Vacuum</vt:lpstr>
      <vt:lpstr>More Muddles and Vacuums?</vt:lpstr>
      <vt:lpstr>Vacuums and Muddles</vt:lpstr>
      <vt:lpstr>Vacuums and Muddles</vt:lpstr>
      <vt:lpstr>Vacuums and Muddles</vt:lpstr>
      <vt:lpstr>Vacuums and Muddles</vt:lpstr>
      <vt:lpstr>Your Encrypted Hard Drive</vt:lpstr>
      <vt:lpstr>Privacy and Your Cell Phone</vt:lpstr>
      <vt:lpstr>The Muddles and Vacuums Lens is Useful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Elaine Rich</dc:creator>
  <cp:lastModifiedBy>Elaine Rich</cp:lastModifiedBy>
  <cp:revision>24</cp:revision>
  <cp:lastPrinted>2020-03-25T17:15:49Z</cp:lastPrinted>
  <dcterms:created xsi:type="dcterms:W3CDTF">2020-03-23T19:02:44Z</dcterms:created>
  <dcterms:modified xsi:type="dcterms:W3CDTF">2020-03-25T23:11:59Z</dcterms:modified>
</cp:coreProperties>
</file>